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826" r:id="rId4"/>
  </p:sldMasterIdLst>
  <p:notesMasterIdLst>
    <p:notesMasterId r:id="rId13"/>
  </p:notesMasterIdLst>
  <p:handoutMasterIdLst>
    <p:handoutMasterId r:id="rId14"/>
  </p:handoutMasterIdLst>
  <p:sldIdLst>
    <p:sldId id="265" r:id="rId5"/>
    <p:sldId id="302" r:id="rId6"/>
    <p:sldId id="299" r:id="rId7"/>
    <p:sldId id="306" r:id="rId8"/>
    <p:sldId id="307" r:id="rId9"/>
    <p:sldId id="308" r:id="rId10"/>
    <p:sldId id="309" r:id="rId11"/>
    <p:sldId id="31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6509" autoAdjust="0"/>
  </p:normalViewPr>
  <p:slideViewPr>
    <p:cSldViewPr snapToGrid="0" showGuides="1"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7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701E96AD-4579-453A-A2B1-75DFE83DBBC0}" type="uaqdatetime1">
              <a:rPr lang="ar-SA" smtClean="0">
                <a:cs typeface="+mj-cs"/>
              </a:rPr>
              <a:pPr algn="l" rtl="1"/>
              <a:t>23/10/1440</a:t>
            </a:fld>
            <a:endParaRPr lang="ar-SA" dirty="0">
              <a:cs typeface="+mj-cs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0892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7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B78FE58C-C1A6-4C4C-90C2-B7F5B0504B2D}" type="slidenum">
              <a:rPr lang="ar-SA" smtClean="0">
                <a:cs typeface="+mj-cs"/>
              </a:rPr>
              <a:pPr algn="l" rtl="1"/>
              <a:t>‹#›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9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725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cs typeface="+mj-cs"/>
              </a:defRPr>
            </a:lvl1pPr>
          </a:lstStyle>
          <a:p>
            <a:fld id="{3EDD0E74-44EF-4358-8A83-710B04B0A8B9}" type="uaqdatetime1">
              <a:rPr lang="ar-SA" noProof="0" smtClean="0"/>
              <a:pPr/>
              <a:t>23/10/1440</a:t>
            </a:fld>
            <a:endParaRPr lang="ar-SA" noProof="0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0895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72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cs typeface="+mj-cs"/>
              </a:defRPr>
            </a:lvl1pPr>
          </a:lstStyle>
          <a:p>
            <a:fld id="{810E1E9A-E921-4174-A0FC-51868D7AC568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758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03370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723998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633796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_1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العنوان 1"/>
          <p:cNvSpPr>
            <a:spLocks noGrp="1"/>
          </p:cNvSpPr>
          <p:nvPr>
            <p:ph type="title"/>
          </p:nvPr>
        </p:nvSpPr>
        <p:spPr>
          <a:xfrm>
            <a:off x="6710555" y="457200"/>
            <a:ext cx="3932237" cy="1600200"/>
          </a:xfrm>
        </p:spPr>
        <p:txBody>
          <a:bodyPr rtlCol="1" anchor="b"/>
          <a:lstStyle>
            <a:lvl1pPr algn="r" rtl="1">
              <a:defRPr sz="3200"/>
            </a:lvl1pPr>
          </a:lstStyle>
          <a:p>
            <a:pPr rtl="1"/>
            <a:r>
              <a:rPr lang="ar-SA" noProof="0"/>
              <a:t>انقر لتحرير نمط العنوان الرئيسي</a:t>
            </a:r>
            <a:endParaRPr lang="ar-SA" noProof="0" dirty="0"/>
          </a:p>
        </p:txBody>
      </p:sp>
      <p:sp>
        <p:nvSpPr>
          <p:cNvPr id="3" name="عنصر نائب للصورة 2" descr="عنصر نائب فارغ لإضافة صورة. انقر فوق العنصر النائب ثم حدد الصورة التي ترغب بإضافتها."/>
          <p:cNvSpPr>
            <a:spLocks noGrp="1"/>
          </p:cNvSpPr>
          <p:nvPr>
            <p:ph type="pic" idx="1"/>
          </p:nvPr>
        </p:nvSpPr>
        <p:spPr>
          <a:xfrm>
            <a:off x="858435" y="987425"/>
            <a:ext cx="5678424" cy="4873625"/>
          </a:xfrm>
        </p:spPr>
        <p:txBody>
          <a:bodyPr rtlCol="1"/>
          <a:lstStyle>
            <a:lvl1pPr marL="0" indent="0" algn="r" rtl="1">
              <a:buNone/>
              <a:defRPr sz="32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  <a:endParaRPr lang="ar-SA" noProof="0" dirty="0"/>
          </a:p>
        </p:txBody>
      </p:sp>
      <p:sp>
        <p:nvSpPr>
          <p:cNvPr id="8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10555" y="2101850"/>
            <a:ext cx="3932237" cy="3759200"/>
          </a:xfrm>
        </p:spPr>
        <p:txBody>
          <a:bodyPr rtlCol="1"/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/>
          <a:p>
            <a:pPr rtl="1"/>
            <a:fld id="{6E7BE25D-E585-4A6C-9A87-287F66850720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418979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136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98958903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20488819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6727825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30472095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63813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983677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23/10/1440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39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5EF801-F3EF-47FC-AA21-A748988B374C}"/>
              </a:ext>
            </a:extLst>
          </p:cNvPr>
          <p:cNvSpPr txBox="1"/>
          <p:nvPr/>
        </p:nvSpPr>
        <p:spPr>
          <a:xfrm>
            <a:off x="1084006" y="1086143"/>
            <a:ext cx="9969910" cy="35404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89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b="1" cap="all" dirty="0">
                <a:solidFill>
                  <a:schemeClr val="accent5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هيا نراجع معًا ما تعلمناه اليوم</a:t>
            </a:r>
          </a:p>
          <a:p>
            <a:pPr algn="ctr" defTabSz="914400">
              <a:lnSpc>
                <a:spcPct val="89000"/>
              </a:lnSpc>
              <a:spcBef>
                <a:spcPct val="0"/>
              </a:spcBef>
              <a:spcAft>
                <a:spcPts val="600"/>
              </a:spcAft>
            </a:pPr>
            <a:endParaRPr lang="en-US" sz="7200" cap="all" dirty="0">
              <a:solidFill>
                <a:schemeClr val="tx2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FD3DBB2-F763-4B14-85B4-D1D7DA9CD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959" y="4528520"/>
            <a:ext cx="1363543" cy="1472038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069AA276-13DD-4D46-8B85-9E5268A9BC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077" y="387361"/>
            <a:ext cx="1673707" cy="167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021502-B24F-4417-8C87-726FA0BF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350" y="1175972"/>
            <a:ext cx="8464062" cy="377483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قمنا بعرض قضية </a:t>
            </a:r>
            <a:r>
              <a:rPr lang="ar-SA" sz="4000" b="1" dirty="0">
                <a:solidFill>
                  <a:schemeClr val="accent2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مروحة الدوائر</a:t>
            </a:r>
            <a:r>
              <a:rPr lang="ar-SA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التي تمحورت حول تكرار دائرة مع مقدار استدارة معينة بحيث نحصل على الشكل الاتي:</a:t>
            </a:r>
          </a:p>
        </p:txBody>
      </p:sp>
      <p:pic>
        <p:nvPicPr>
          <p:cNvPr id="1026" name="Picture 2" descr="C:\Users\User\Downloads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275" y="3159025"/>
            <a:ext cx="2691280" cy="256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1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1">
            <a:extLst>
              <a:ext uri="{FF2B5EF4-FFF2-40B4-BE49-F238E27FC236}">
                <a16:creationId xmlns:a16="http://schemas.microsoft.com/office/drawing/2014/main" id="{5AE073E3-E379-4B4E-B8BA-3888862DF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131" y="2475523"/>
            <a:ext cx="1879112" cy="190695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ar-SA" altLang="en-US"/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E4D54340-7DDD-4907-9C1C-5B653B2767AE}"/>
              </a:ext>
            </a:extLst>
          </p:cNvPr>
          <p:cNvSpPr/>
          <p:nvPr/>
        </p:nvSpPr>
        <p:spPr>
          <a:xfrm>
            <a:off x="5605096" y="1867344"/>
            <a:ext cx="54249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altLang="en-US" sz="44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نتذكًر بأن </a:t>
            </a:r>
            <a:r>
              <a:rPr lang="ar-SA" altLang="en-US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الدائرة</a:t>
            </a:r>
            <a:r>
              <a:rPr lang="ar-SA" altLang="en-US" sz="4400" b="1" dirty="0">
                <a:solidFill>
                  <a:schemeClr val="accent2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algn="just" rtl="1"/>
            <a:r>
              <a:rPr lang="ar-SA" altLang="en-US" sz="40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المحل الهندسي لمجموعة لانهائية من النقاط </a:t>
            </a:r>
            <a:r>
              <a:rPr lang="ar-LB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</a:t>
            </a:r>
            <a:r>
              <a:rPr lang="en-US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تبعد بعد</a:t>
            </a:r>
            <a:r>
              <a:rPr lang="ar-LB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ً</a:t>
            </a:r>
            <a:r>
              <a:rPr lang="ar-SA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 ثابت</a:t>
            </a:r>
            <a:r>
              <a:rPr lang="ar-LB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ً</a:t>
            </a:r>
            <a:r>
              <a:rPr lang="ar-SA" altLang="en-US" sz="4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 عن نقطة ثابتة تسمى مركز الدائرة.</a:t>
            </a:r>
            <a:endParaRPr lang="ar-LB" altLang="en-US" sz="40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71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8154" y="1225061"/>
            <a:ext cx="6295292" cy="3382108"/>
          </a:xfrm>
        </p:spPr>
        <p:txBody>
          <a:bodyPr>
            <a:normAutofit/>
          </a:bodyPr>
          <a:lstStyle/>
          <a:p>
            <a:pPr algn="r"/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نتذكر معًا أيضًا </a:t>
            </a:r>
            <a:r>
              <a:rPr lang="ar-SA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لبُنة الدائرة </a:t>
            </a: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قمنا بإنشائها مسبقًا وقمنا باستخدامها في الكود البرمجي </a:t>
            </a:r>
            <a:endParaRPr lang="he-IL" b="1" dirty="0">
              <a:latin typeface="Traditional Arabic" panose="02020603050405020304" pitchFamily="18" charset="-78"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523" y="1053490"/>
            <a:ext cx="3441991" cy="4940270"/>
          </a:xfrm>
        </p:spPr>
      </p:pic>
    </p:spTree>
    <p:extLst>
      <p:ext uri="{BB962C8B-B14F-4D97-AF65-F5344CB8AC3E}">
        <p14:creationId xmlns:p14="http://schemas.microsoft.com/office/powerpoint/2010/main" val="301964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כותרת 1"/>
              <p:cNvSpPr>
                <a:spLocks noGrp="1"/>
              </p:cNvSpPr>
              <p:nvPr>
                <p:ph type="title"/>
              </p:nvPr>
            </p:nvSpPr>
            <p:spPr>
              <a:xfrm>
                <a:off x="1604596" y="767129"/>
                <a:ext cx="9906000" cy="3528646"/>
              </a:xfrm>
            </p:spPr>
            <p:txBody>
              <a:bodyPr>
                <a:normAutofit/>
              </a:bodyPr>
              <a:lstStyle/>
              <a:p>
                <a:pPr algn="r"/>
                <a:r>
                  <a:rPr lang="ar-SA" sz="3600" b="1" dirty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يجب التنويه الى ضرورة تحديد زاوية الاستدارة وكما رأينا فإن زاوية الاستدارة يتم تحديدها من خلال:</a:t>
                </a:r>
                <a:br>
                  <a:rPr lang="ar-SA" sz="3600" b="1" dirty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raditional Arabic" panose="02020603050405020304" pitchFamily="18" charset="-78"/>
                            </a:rPr>
                            <m:t>𝟑𝟔𝟎</m:t>
                          </m:r>
                        </m:num>
                        <m:den>
                          <m: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raditional Arabic" panose="02020603050405020304" pitchFamily="18" charset="-78"/>
                            </a:rPr>
                            <m:t>الدوائر</m:t>
                          </m:r>
                          <m: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raditional Arabic" panose="02020603050405020304" pitchFamily="18" charset="-78"/>
                            </a:rPr>
                            <m:t> </m:t>
                          </m:r>
                          <m: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raditional Arabic" panose="02020603050405020304" pitchFamily="18" charset="-78"/>
                            </a:rPr>
                            <m:t>عدد</m:t>
                          </m:r>
                          <m:r>
                            <a:rPr lang="ar-SA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raditional Arabic" panose="02020603050405020304" pitchFamily="18" charset="-78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br>
                  <a:rPr lang="ar-SA" sz="3600" b="1" dirty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</a:br>
                <a:r>
                  <a:rPr lang="ar-SA" sz="3600" b="1" dirty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كما لاحظنا في الكود البرمجي فلو كنا نريد رسم 4 دوائر فزاوية الاستدارة حسب القانون هي 90 وهكذا</a:t>
                </a:r>
                <a:endParaRPr lang="he-IL" sz="36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כותרת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04596" y="767129"/>
                <a:ext cx="9906000" cy="3528646"/>
              </a:xfrm>
              <a:blipFill>
                <a:blip r:embed="rId2"/>
                <a:stretch>
                  <a:fillRect l="-2215" t="-3972" r="-190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מציין מיקום תוכן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332" y="4576361"/>
            <a:ext cx="6950527" cy="1181135"/>
          </a:xfrm>
        </p:spPr>
      </p:pic>
    </p:spTree>
    <p:extLst>
      <p:ext uri="{BB962C8B-B14F-4D97-AF65-F5344CB8AC3E}">
        <p14:creationId xmlns:p14="http://schemas.microsoft.com/office/powerpoint/2010/main" val="386739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6031" y="767859"/>
            <a:ext cx="9703044" cy="5585315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الامر التالي:</a:t>
            </a:r>
            <a:b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31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تحرك بمقدار سالب ماذا يعني؟</a:t>
            </a:r>
            <a:b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AE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</a:t>
            </a:r>
            <a: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يعني العودة بالاتجاه العكسي للاتجاه الذي تم السير به في البداية</a:t>
            </a:r>
            <a:r>
              <a:rPr lang="ar-AE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"، أي:</a:t>
            </a:r>
            <a:b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نفرض أنني تحركت من النقطة </a:t>
            </a:r>
            <a:r>
              <a:rPr lang="en-US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واتجهت الى النقطة </a:t>
            </a:r>
            <a:r>
              <a:rPr lang="en-US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B</a:t>
            </a:r>
            <a:r>
              <a:rPr lang="ar-SA" sz="31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واريد العودة لنقطة البداية فسيكون المسار كالتالي:</a:t>
            </a:r>
            <a:b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32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he-IL" sz="3200" dirty="0">
              <a:solidFill>
                <a:schemeClr val="tx1"/>
              </a:solidFill>
              <a:latin typeface="Traditional Arabic" panose="02020603050405020304" pitchFamily="18" charset="-78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233" y="1230665"/>
            <a:ext cx="3041173" cy="998595"/>
          </a:xfrm>
          <a:prstGeom prst="rect">
            <a:avLst/>
          </a:prstGeom>
        </p:spPr>
      </p:pic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E37DA59C-187A-4FC0-8A0F-2F08793C12C3}"/>
              </a:ext>
            </a:extLst>
          </p:cNvPr>
          <p:cNvGrpSpPr/>
          <p:nvPr/>
        </p:nvGrpSpPr>
        <p:grpSpPr>
          <a:xfrm>
            <a:off x="3162300" y="4251324"/>
            <a:ext cx="3467101" cy="2101850"/>
            <a:chOff x="3046095" y="4251324"/>
            <a:chExt cx="2952235" cy="1743318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116" y="4251324"/>
              <a:ext cx="2067214" cy="1743318"/>
            </a:xfrm>
            <a:prstGeom prst="rect">
              <a:avLst/>
            </a:prstGeom>
          </p:spPr>
        </p:pic>
        <p:cxnSp>
          <p:nvCxnSpPr>
            <p:cNvPr id="8" name="מחבר חץ ישר 7"/>
            <p:cNvCxnSpPr/>
            <p:nvPr/>
          </p:nvCxnSpPr>
          <p:spPr>
            <a:xfrm flipV="1">
              <a:off x="4642338" y="4783015"/>
              <a:ext cx="820616" cy="77372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חץ ישר 9"/>
            <p:cNvCxnSpPr/>
            <p:nvPr/>
          </p:nvCxnSpPr>
          <p:spPr>
            <a:xfrm flipH="1">
              <a:off x="4536831" y="4783015"/>
              <a:ext cx="644768" cy="60960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052646" y="5207950"/>
              <a:ext cx="945684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ar-SA" sz="1400" b="1" dirty="0">
                  <a:latin typeface="Arial" pitchFamily="34" charset="0"/>
                  <a:cs typeface="Arial" pitchFamily="34" charset="0"/>
                </a:rPr>
                <a:t> خطوات </a:t>
              </a:r>
              <a:r>
                <a:rPr lang="en-US" sz="1400" b="1" dirty="0">
                  <a:latin typeface="Arial" pitchFamily="34" charset="0"/>
                  <a:cs typeface="Arial" pitchFamily="34" charset="0"/>
                </a:rPr>
                <a:t>X</a:t>
              </a:r>
              <a:endParaRPr lang="he-IL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46095" y="4618894"/>
              <a:ext cx="1750619" cy="255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ar-SA" sz="1400" b="1" dirty="0">
                  <a:latin typeface="Arial" pitchFamily="34" charset="0"/>
                  <a:cs typeface="Arial" pitchFamily="34" charset="0"/>
                </a:rPr>
                <a:t> خطوات بالاتجاه المعاكس </a:t>
              </a:r>
              <a:r>
                <a:rPr lang="en-US" sz="1400" b="1" dirty="0">
                  <a:latin typeface="Arial" pitchFamily="34" charset="0"/>
                  <a:cs typeface="Arial" pitchFamily="34" charset="0"/>
                </a:rPr>
                <a:t>X</a:t>
              </a:r>
              <a:endParaRPr lang="he-IL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39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5465" y="1123217"/>
            <a:ext cx="9343293" cy="2186163"/>
          </a:xfrm>
        </p:spPr>
        <p:txBody>
          <a:bodyPr>
            <a:normAutofit/>
          </a:bodyPr>
          <a:lstStyle/>
          <a:p>
            <a:pPr algn="r"/>
            <a:r>
              <a:rPr lang="ar-SA" sz="40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الامر غير اللون:</a:t>
            </a:r>
            <a:br>
              <a:rPr lang="ar-SA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يقوم بتغيير اللون ليرسم كل دائرة بلون معين مختلف عن الاخر</a:t>
            </a:r>
            <a:endParaRPr lang="he-IL" sz="4000" b="1" dirty="0">
              <a:solidFill>
                <a:schemeClr val="tx1"/>
              </a:solidFill>
              <a:latin typeface="Traditional Arabic" panose="02020603050405020304" pitchFamily="18" charset="-78"/>
            </a:endParaRPr>
          </a:p>
        </p:txBody>
      </p:sp>
      <p:pic>
        <p:nvPicPr>
          <p:cNvPr id="5" name="תמונה 4" descr="תמונה שמכילה שמים, שלט&#10;&#10;התיאור נוצר באופן אוטומטי">
            <a:extLst>
              <a:ext uri="{FF2B5EF4-FFF2-40B4-BE49-F238E27FC236}">
                <a16:creationId xmlns:a16="http://schemas.microsoft.com/office/drawing/2014/main" id="{38DC9334-765F-4BDB-B79A-7862B55CF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206" y="2809979"/>
            <a:ext cx="5019747" cy="147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9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45322" y="597876"/>
            <a:ext cx="9437077" cy="2649415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 كما هو في ال</a:t>
            </a:r>
            <a:r>
              <a:rPr lang="ar-AE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مقطع البرمجي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b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AE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فالمقطع البرمجي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التالي يقوم ب</a:t>
            </a:r>
            <a:r>
              <a:rPr lang="ar-SA" sz="3600" b="1" dirty="0">
                <a:solidFill>
                  <a:srgbClr val="FFC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تكرار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رسم الدائرة بحيث يقوم بال</a:t>
            </a:r>
            <a:r>
              <a:rPr lang="ar-SA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تحرك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مقدار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نصف القطر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 يقوم ب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الاستدارة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ليعود الى </a:t>
            </a:r>
            <a:r>
              <a:rPr lang="ar-SA" sz="3600" b="1" dirty="0">
                <a:solidFill>
                  <a:srgbClr val="92D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نقطة البداية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 تم يقوم باستدعاء </a:t>
            </a:r>
            <a:r>
              <a:rPr lang="ar-SA" sz="3600" b="1" dirty="0">
                <a:solidFill>
                  <a:schemeClr val="accent5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لبنة الدائرة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ويغير </a:t>
            </a:r>
            <a:r>
              <a:rPr lang="ar-SA" sz="36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لون القلم </a:t>
            </a:r>
            <a:endParaRPr lang="he-IL" sz="3600" b="1" dirty="0">
              <a:solidFill>
                <a:srgbClr val="00B050"/>
              </a:solidFill>
              <a:latin typeface="Traditional Arabic" panose="02020603050405020304" pitchFamily="18" charset="-78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81" y="3044998"/>
            <a:ext cx="3240869" cy="335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700803"/>
      </p:ext>
    </p:extLst>
  </p:cSld>
  <p:clrMapOvr>
    <a:masterClrMapping/>
  </p:clrMapOvr>
</p:sld>
</file>

<file path=ppt/theme/theme1.xml><?xml version="1.0" encoding="utf-8"?>
<a:theme xmlns:a="http://schemas.openxmlformats.org/drawingml/2006/main" name="חיתוך">
  <a:themeElements>
    <a:clrScheme name="חיתוך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חיתוך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חיתוך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4f35948-e619-41b3-aa29-22878b09cfd2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40262f94-9f35-4ac3-9a90-690165a166b7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109</Words>
  <Application>Microsoft Office PowerPoint</Application>
  <PresentationFormat>מסך רחב</PresentationFormat>
  <Paragraphs>12</Paragraphs>
  <Slides>8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Franklin Gothic Book</vt:lpstr>
      <vt:lpstr>Times New Roman</vt:lpstr>
      <vt:lpstr>Traditional Arabic</vt:lpstr>
      <vt:lpstr>חיתוך</vt:lpstr>
      <vt:lpstr>מצגת של PowerPoint‏</vt:lpstr>
      <vt:lpstr>מצגת של PowerPoint‏</vt:lpstr>
      <vt:lpstr>מצגת של PowerPoint‏</vt:lpstr>
      <vt:lpstr>نتذكر معًا أيضًا لبُنة الدائرة التي قمنا بإنشائها مسبقًا وقمنا باستخدامها في الكود البرمجي </vt:lpstr>
      <vt:lpstr>يجب التنويه الى ضرورة تحديد زاوية الاستدارة وكما رأينا فإن زاوية الاستدارة يتم تحديدها من خلال: 360/(الدوائر عدد ) كما لاحظنا في الكود البرمجي فلو كنا نريد رسم 4 دوائر فزاوية الاستدارة حسب القانون هي 90 وهكذا</vt:lpstr>
      <vt:lpstr>الامر التالي:  تحرك بمقدار سالب ماذا يعني؟ "يعني العودة بالاتجاه العكسي للاتجاه الذي تم السير به في البداية"، أي: نفرض أنني تحركت من النقطة A واتجهت الى النقطة B واريد العودة لنقطة البداية فسيكون المسار كالتالي:  </vt:lpstr>
      <vt:lpstr>الامر غير اللون:  يقوم بتغيير اللون ليرسم كل دائرة بلون معين مختلف عن الاخر</vt:lpstr>
      <vt:lpstr>هنا كما هو في المقطع البرمجي: فالمقطع البرمجي التالي يقوم بتكرار رسم الدائرة بحيث يقوم بالتحرك مقدار نصف القطر تم يقوم بالاستدارة ليعود الى نقطة البداية ومن تم يقوم باستدعاء لبنة الدائرة ويغير لون القلم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אלאא גרה</dc:creator>
  <cp:lastModifiedBy>אלאא גרה</cp:lastModifiedBy>
  <cp:revision>2</cp:revision>
  <dcterms:created xsi:type="dcterms:W3CDTF">2019-06-26T13:46:13Z</dcterms:created>
  <dcterms:modified xsi:type="dcterms:W3CDTF">2019-06-26T13:58:47Z</dcterms:modified>
</cp:coreProperties>
</file>