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7" r:id="rId1"/>
  </p:sldMasterIdLst>
  <p:sldIdLst>
    <p:sldId id="256" r:id="rId2"/>
    <p:sldId id="269" r:id="rId3"/>
    <p:sldId id="300" r:id="rId4"/>
    <p:sldId id="299" r:id="rId5"/>
    <p:sldId id="301" r:id="rId6"/>
    <p:sldId id="302" r:id="rId7"/>
    <p:sldId id="303" r:id="rId8"/>
    <p:sldId id="304" r:id="rId9"/>
    <p:sldId id="307" r:id="rId10"/>
    <p:sldId id="306" r:id="rId11"/>
    <p:sldId id="30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FD0F851-EC5A-4D38-B0AD-8093EC10F338}" styleName="סגנון בהיר 1 - הדגשה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16DA210-FB5B-4158-B5E0-FEB733F419BA}" styleName="סגנון בהיר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סגנון ביניים 1 - הדגשה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סגנון בהיר 1 - הדגשה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סגנון בהיר 3 - הדגשה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0A1B5D5-9B99-4C35-A422-299274C87663}" styleName="סגנון ביניים 1 - הדגשה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E3FDE45-AF77-4B5C-9715-49D594BDF05E}" styleName="סגנון בהיר 1 - הדגשה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3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16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6/26/2019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855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6/26/2019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40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11785600" y="274643"/>
            <a:ext cx="36576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12800" y="274643"/>
            <a:ext cx="107696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6/26/2019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417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6/26/2019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86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6/26/2019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617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128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2296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6/26/2019</a:t>
            </a:fld>
            <a:endParaRPr lang="en-US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512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6/26/2019</a:t>
            </a:fld>
            <a:endParaRPr lang="en-US" dirty="0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692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6/26/2019</a:t>
            </a:fld>
            <a:endParaRPr lang="en-US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063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6/26/2019</a:t>
            </a:fld>
            <a:endParaRPr lang="en-US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02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6/26/2019</a:t>
            </a:fld>
            <a:endParaRPr lang="en-US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082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6/26/2019</a:t>
            </a:fld>
            <a:endParaRPr lang="en-US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617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6/26/2019</a:t>
            </a:fld>
            <a:endParaRPr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923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276350" y="837084"/>
            <a:ext cx="9585871" cy="1698031"/>
          </a:xfrm>
          <a:noFill/>
        </p:spPr>
        <p:txBody>
          <a:bodyPr/>
          <a:lstStyle/>
          <a:p>
            <a:pPr marL="182880" indent="0" algn="r" rtl="1">
              <a:buNone/>
            </a:pPr>
            <a:r>
              <a:rPr lang="ar-SA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نعرض أمامكم الأن الاجابات المتوقعة للأسئلة المطروحة</a:t>
            </a:r>
            <a:endParaRPr 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1026" name="Picture 2" descr="C:\Users\User\Pictures\question-answer-icon-3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7F7F7F">
                  <a:alpha val="784"/>
                </a:srgbClr>
              </a:clrFrom>
              <a:clrTo>
                <a:srgbClr val="7F7F7F">
                  <a:alpha val="0"/>
                </a:srgbClr>
              </a:clrTo>
            </a:clrChange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8746" y="3482870"/>
            <a:ext cx="2538046" cy="2538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מגילה: אנכית 3">
            <a:extLst>
              <a:ext uri="{FF2B5EF4-FFF2-40B4-BE49-F238E27FC236}">
                <a16:creationId xmlns:a16="http://schemas.microsoft.com/office/drawing/2014/main" id="{376C7540-5F89-43A6-A20E-849CD4D9AD5E}"/>
              </a:ext>
            </a:extLst>
          </p:cNvPr>
          <p:cNvSpPr/>
          <p:nvPr/>
        </p:nvSpPr>
        <p:spPr>
          <a:xfrm>
            <a:off x="823911" y="3584919"/>
            <a:ext cx="4819651" cy="2717643"/>
          </a:xfrm>
          <a:prstGeom prst="verticalScroll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2AABB972-16C5-4034-A9F5-AFD388987FD5}"/>
              </a:ext>
            </a:extLst>
          </p:cNvPr>
          <p:cNvSpPr txBox="1"/>
          <p:nvPr/>
        </p:nvSpPr>
        <p:spPr>
          <a:xfrm>
            <a:off x="1466848" y="4081924"/>
            <a:ext cx="3533775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/>
            <a:r>
              <a:rPr lang="ar-AE" sz="2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ملاحظة:</a:t>
            </a:r>
          </a:p>
          <a:p>
            <a:pPr algn="just" rtl="1"/>
            <a:r>
              <a:rPr lang="ar-AE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بالنسبة للإجابات المذكورة في هذا الملف هي إجابات متوقعة من قبل التلاميذ أي ليس من الضروري ان تكون جميعها صحيحة.</a:t>
            </a:r>
            <a:endParaRPr lang="he-IL" sz="2400" b="1" dirty="0">
              <a:latin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04627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8055899"/>
              </p:ext>
            </p:extLst>
          </p:nvPr>
        </p:nvGraphicFramePr>
        <p:xfrm>
          <a:off x="152399" y="85725"/>
          <a:ext cx="11849101" cy="645155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692887">
                  <a:extLst>
                    <a:ext uri="{9D8B030D-6E8A-4147-A177-3AD203B41FA5}">
                      <a16:colId xmlns:a16="http://schemas.microsoft.com/office/drawing/2014/main" val="3531746352"/>
                    </a:ext>
                  </a:extLst>
                </a:gridCol>
                <a:gridCol w="3578107">
                  <a:extLst>
                    <a:ext uri="{9D8B030D-6E8A-4147-A177-3AD203B41FA5}">
                      <a16:colId xmlns:a16="http://schemas.microsoft.com/office/drawing/2014/main" val="3699088729"/>
                    </a:ext>
                  </a:extLst>
                </a:gridCol>
                <a:gridCol w="3578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3436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الإجابة المتوقعة من الطالب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السؤال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المرحلة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9850916"/>
                  </a:ext>
                </a:extLst>
              </a:tr>
              <a:tr h="1033407">
                <a:tc>
                  <a:txBody>
                    <a:bodyPr/>
                    <a:lstStyle/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نقوم بتشغيل برنامج ونتحقق من اننا قمنا بالمطلوب.</a:t>
                      </a:r>
                    </a:p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نتتبع خطوات الحل على ورقة.</a:t>
                      </a:r>
                    </a:p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نسأل المعلم.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rtl="1"/>
                      <a:r>
                        <a:rPr lang="ar-SA" sz="2000" kern="12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عزيزي الطالب كيف تعرف ان حلك صواب؟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ar-SA" sz="2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3909194"/>
                  </a:ext>
                </a:extLst>
              </a:tr>
              <a:tr h="2122487">
                <a:tc>
                  <a:txBody>
                    <a:bodyPr/>
                    <a:lstStyle/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كان ادائي جيدا.</a:t>
                      </a:r>
                    </a:p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قمت بعمل المطلوب بشكل رائع.</a:t>
                      </a:r>
                    </a:p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واجهتني عدة صعوبات خلال الحل ولم استطع التغلب عليها.</a:t>
                      </a:r>
                    </a:p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لم اجد صعوبة في تنفيذ المهمة.</a:t>
                      </a:r>
                    </a:p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واجهتني القليل من الصعوبات وقمت بتخطيها بشكل جيد.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rtl="1"/>
                      <a:r>
                        <a:rPr lang="ar-SA" sz="2000" kern="12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كيف تقيّم ادائك خلال تنفيذ المهمة؟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 rtl="1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2689161"/>
                  </a:ext>
                </a:extLst>
              </a:tr>
              <a:tr h="2612223">
                <a:tc>
                  <a:txBody>
                    <a:bodyPr/>
                    <a:lstStyle/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استعنت بزميلي لمعرفة المشكلة.</a:t>
                      </a:r>
                    </a:p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استعنت بالمعلم لمعرفة المشكلة.</a:t>
                      </a:r>
                    </a:p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قمت بالاستعانة بالأمر "انتظر" من اجل تحديد مكان المشكلة.</a:t>
                      </a:r>
                    </a:p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تتبعت الاستدراج مرة أخرى.</a:t>
                      </a:r>
                    </a:p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تتبعت خطوات العمل الموجودة على اللوح. </a:t>
                      </a:r>
                    </a:p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لم استطع التغلب عليها.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rtl="1"/>
                      <a:r>
                        <a:rPr lang="ar-SA" sz="2000" kern="12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كيف قمت عزيزي بالتعامل مع المعيقات اثناء محاولة الوصول الى الحل الصحيح؟</a:t>
                      </a:r>
                      <a:endParaRPr lang="en-US" sz="2000" kern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lvl="0" rtl="1"/>
                      <a:r>
                        <a:rPr lang="ar-SA" sz="2000" kern="12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عزيزي الطالب قارن المعيقات التي واجهتها مع توقعاتك.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6859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2391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3874687"/>
              </p:ext>
            </p:extLst>
          </p:nvPr>
        </p:nvGraphicFramePr>
        <p:xfrm>
          <a:off x="285751" y="161925"/>
          <a:ext cx="11668126" cy="6484536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621212">
                  <a:extLst>
                    <a:ext uri="{9D8B030D-6E8A-4147-A177-3AD203B41FA5}">
                      <a16:colId xmlns:a16="http://schemas.microsoft.com/office/drawing/2014/main" val="3531746352"/>
                    </a:ext>
                  </a:extLst>
                </a:gridCol>
                <a:gridCol w="3523457">
                  <a:extLst>
                    <a:ext uri="{9D8B030D-6E8A-4147-A177-3AD203B41FA5}">
                      <a16:colId xmlns:a16="http://schemas.microsoft.com/office/drawing/2014/main" val="3699088729"/>
                    </a:ext>
                  </a:extLst>
                </a:gridCol>
                <a:gridCol w="35234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1511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الإجابة المتوقعة من الطالب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السؤال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المرحلة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9850916"/>
                  </a:ext>
                </a:extLst>
              </a:tr>
              <a:tr h="2509374">
                <a:tc>
                  <a:txBody>
                    <a:bodyPr/>
                    <a:lstStyle/>
                    <a:p>
                      <a:pPr marL="342900" marR="0" lvl="0" indent="-34290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akkal Majalla" panose="02000000000000000000" pitchFamily="2" charset="-78"/>
                        <a:buChar char="-"/>
                        <a:tabLst/>
                        <a:defRPr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لا يوجد.</a:t>
                      </a:r>
                    </a:p>
                    <a:p>
                      <a:pPr marL="342900" marR="0" lvl="0" indent="-34290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akkal Majalla" panose="02000000000000000000" pitchFamily="2" charset="-78"/>
                        <a:buChar char="-"/>
                        <a:tabLst/>
                        <a:defRPr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يوجد</a:t>
                      </a: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لكنها طويلة بحيث احدد رسم كل دائرة على حدة دون استعمال امر التكرار.</a:t>
                      </a:r>
                      <a:endParaRPr lang="ar-SA" sz="2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rtl="1"/>
                      <a:r>
                        <a:rPr lang="ar-SA" sz="2000" kern="12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عزيزي الطالب فكر بطريقة أخرى يمكن اعتمادها للوصول الى الحل.</a:t>
                      </a:r>
                    </a:p>
                    <a:p>
                      <a:pPr lvl="0" rtl="1"/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3651">
                <a:tc>
                  <a:txBody>
                    <a:bodyPr/>
                    <a:lstStyle/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نعم.</a:t>
                      </a:r>
                    </a:p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لا يوجد طريقة انجع.</a:t>
                      </a:r>
                    </a:p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akkal Majalla" panose="02000000000000000000" pitchFamily="2" charset="-78"/>
                        <a:buNone/>
                        <a:tabLst/>
                        <a:defRPr/>
                      </a:pPr>
                      <a:endParaRPr lang="en-US" sz="2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rtl="1"/>
                      <a:r>
                        <a:rPr lang="ar-SA" sz="2000" kern="12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هل الطريقة التي استخدمتها تعتبر الطريقة الأنجع للوصول الى الحل؟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 rtl="1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2689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9478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2714347"/>
              </p:ext>
            </p:extLst>
          </p:nvPr>
        </p:nvGraphicFramePr>
        <p:xfrm>
          <a:off x="119063" y="86840"/>
          <a:ext cx="11953874" cy="658574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734384">
                  <a:extLst>
                    <a:ext uri="{9D8B030D-6E8A-4147-A177-3AD203B41FA5}">
                      <a16:colId xmlns:a16="http://schemas.microsoft.com/office/drawing/2014/main" val="3531746352"/>
                    </a:ext>
                  </a:extLst>
                </a:gridCol>
                <a:gridCol w="3609745">
                  <a:extLst>
                    <a:ext uri="{9D8B030D-6E8A-4147-A177-3AD203B41FA5}">
                      <a16:colId xmlns:a16="http://schemas.microsoft.com/office/drawing/2014/main" val="3699088729"/>
                    </a:ext>
                  </a:extLst>
                </a:gridCol>
                <a:gridCol w="36097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6161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الإجابة المتوقعة من الطالب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السؤال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المرحلة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9850916"/>
                  </a:ext>
                </a:extLst>
              </a:tr>
              <a:tr h="1426100">
                <a:tc>
                  <a:txBody>
                    <a:bodyPr/>
                    <a:lstStyle/>
                    <a:p>
                      <a:pPr marL="342900" marR="0" lvl="0" indent="-34290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akkal Majalla" panose="02000000000000000000" pitchFamily="2" charset="-78"/>
                        <a:buChar char="-"/>
                        <a:tabLst/>
                        <a:defRPr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دوائر متقاطعة</a:t>
                      </a:r>
                    </a:p>
                    <a:p>
                      <a:pPr marL="342900" marR="0" lvl="0" indent="-34290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akkal Majalla" panose="02000000000000000000" pitchFamily="2" charset="-78"/>
                        <a:buChar char="-"/>
                        <a:tabLst/>
                        <a:defRPr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دوائر بشكل</a:t>
                      </a: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لولبي مغلق</a:t>
                      </a:r>
                    </a:p>
                    <a:p>
                      <a:pPr marL="342900" marR="0" lvl="0" indent="-34290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akkal Majalla" panose="02000000000000000000" pitchFamily="2" charset="-78"/>
                        <a:buChar char="-"/>
                        <a:tabLst/>
                        <a:defRPr/>
                      </a:pP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دوائر متطابقة</a:t>
                      </a:r>
                    </a:p>
                    <a:p>
                      <a:pPr marL="342900" marR="0" lvl="0" indent="-34290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akkal Majalla" panose="02000000000000000000" pitchFamily="2" charset="-78"/>
                        <a:buChar char="-"/>
                        <a:tabLst/>
                        <a:defRPr/>
                      </a:pP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دوائر لها نفس طول نصف القطر</a:t>
                      </a:r>
                      <a:endParaRPr lang="ar-SA" sz="200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ما هي المعطيات التي لدينا؟</a:t>
                      </a:r>
                      <a:endParaRPr lang="en-US" sz="2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rtl="1"/>
                      <a:r>
                        <a:rPr lang="ar-SA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الترميز</a:t>
                      </a:r>
                      <a:endParaRPr lang="en-US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3909194"/>
                  </a:ext>
                </a:extLst>
              </a:tr>
              <a:tr h="979719">
                <a:tc>
                  <a:txBody>
                    <a:bodyPr/>
                    <a:lstStyle/>
                    <a:p>
                      <a:pPr marL="342900" marR="0" lvl="0" indent="-34290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akkal Majalla" panose="02000000000000000000" pitchFamily="2" charset="-78"/>
                        <a:buChar char="-"/>
                        <a:tabLst/>
                        <a:defRPr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مركز</a:t>
                      </a: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الدائرة التي سنبدأ بها</a:t>
                      </a:r>
                    </a:p>
                    <a:p>
                      <a:pPr marL="342900" marR="0" lvl="0" indent="-34290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akkal Majalla" panose="02000000000000000000" pitchFamily="2" charset="-78"/>
                        <a:buChar char="-"/>
                        <a:tabLst/>
                        <a:defRPr/>
                      </a:pP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مكان تقاطع الدوائر</a:t>
                      </a:r>
                    </a:p>
                    <a:p>
                      <a:pPr marL="342900" marR="0" lvl="0" indent="-34290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akkal Majalla" panose="02000000000000000000" pitchFamily="2" charset="-78"/>
                        <a:buChar char="-"/>
                        <a:tabLst/>
                        <a:defRPr/>
                      </a:pP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تحديد نصف قطر الدائرة الاولى</a:t>
                      </a:r>
                      <a:endParaRPr lang="en-US" sz="2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هل هنالك معطيات ناقصة؟ اذا اجبت بنعم اذكرها</a:t>
                      </a:r>
                      <a:endParaRPr lang="en-US" sz="2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 rtl="1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2689161"/>
                  </a:ext>
                </a:extLst>
              </a:tr>
              <a:tr h="712998">
                <a:tc>
                  <a:txBody>
                    <a:bodyPr/>
                    <a:lstStyle/>
                    <a:p>
                      <a:pPr marL="0" indent="0" algn="r" rtl="1">
                        <a:buFont typeface="Sakkal Majalla" panose="02000000000000000000" pitchFamily="2" charset="-78"/>
                        <a:buNone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لا، لا يوجد معطيات زائدة</a:t>
                      </a:r>
                      <a:endParaRPr lang="en-US" sz="2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بحسب رأيكم هل هنالك معطيات زائدة؟ </a:t>
                      </a:r>
                      <a:endParaRPr lang="en-US" sz="2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6859243"/>
                  </a:ext>
                </a:extLst>
              </a:tr>
              <a:tr h="894595">
                <a:tc>
                  <a:txBody>
                    <a:bodyPr/>
                    <a:lstStyle/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بعد ثابت</a:t>
                      </a:r>
                    </a:p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مقدار طول نصف القطر</a:t>
                      </a:r>
                      <a:endParaRPr lang="en-US" sz="2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ما هو البعد بين مركز</a:t>
                      </a: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الدائرة الاولى ومركز الدائرة التي تليها؟</a:t>
                      </a:r>
                      <a:endParaRPr lang="en-US" sz="2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5162870"/>
                  </a:ext>
                </a:extLst>
              </a:tr>
              <a:tr h="1770046">
                <a:tc>
                  <a:txBody>
                    <a:bodyPr/>
                    <a:lstStyle/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غير محدد</a:t>
                      </a:r>
                    </a:p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ممكن أن يكون عبارة عن احداثيات</a:t>
                      </a: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نقطة يحددها المستخدم</a:t>
                      </a:r>
                    </a:p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مركز</a:t>
                      </a: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المحاور في بيئة سكراتش</a:t>
                      </a:r>
                      <a:endParaRPr lang="en-US" sz="2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ما هو مركز الدائرة البدائية؟</a:t>
                      </a:r>
                      <a:endParaRPr lang="en-US" sz="2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en-US" sz="3600" b="1" dirty="0">
                        <a:latin typeface="Traditional Arabic" panose="02020603050405020304" pitchFamily="18" charset="-78"/>
                        <a:cs typeface="Traditional Arabic" panose="02020603050405020304" pitchFamily="18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4047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2572906"/>
              </p:ext>
            </p:extLst>
          </p:nvPr>
        </p:nvGraphicFramePr>
        <p:xfrm>
          <a:off x="152400" y="79016"/>
          <a:ext cx="11887200" cy="671916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707978">
                  <a:extLst>
                    <a:ext uri="{9D8B030D-6E8A-4147-A177-3AD203B41FA5}">
                      <a16:colId xmlns:a16="http://schemas.microsoft.com/office/drawing/2014/main" val="3531746352"/>
                    </a:ext>
                  </a:extLst>
                </a:gridCol>
                <a:gridCol w="3589611">
                  <a:extLst>
                    <a:ext uri="{9D8B030D-6E8A-4147-A177-3AD203B41FA5}">
                      <a16:colId xmlns:a16="http://schemas.microsoft.com/office/drawing/2014/main" val="3699088729"/>
                    </a:ext>
                  </a:extLst>
                </a:gridCol>
                <a:gridCol w="35896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1703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الإجابة المتوقعة من الطالب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السؤال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المرحلة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9850916"/>
                  </a:ext>
                </a:extLst>
              </a:tr>
              <a:tr h="1643174">
                <a:tc>
                  <a:txBody>
                    <a:bodyPr/>
                    <a:lstStyle/>
                    <a:p>
                      <a:pPr marL="342900" marR="0" lvl="0" indent="-34290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رسم</a:t>
                      </a:r>
                    </a:p>
                    <a:p>
                      <a:pPr marL="342900" marR="0" lvl="0" indent="-34290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جدول </a:t>
                      </a:r>
                    </a:p>
                    <a:p>
                      <a:pPr marL="342900" marR="0" lvl="0" indent="-34290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نص </a:t>
                      </a:r>
                    </a:p>
                    <a:p>
                      <a:pPr marL="342900" marR="0" lvl="0" indent="-34290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وضع بيانات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rtl="1"/>
                      <a:r>
                        <a:rPr lang="ar-SA" sz="2000" kern="12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كيف يمكننا تمثيل القضية اعلاه؟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ar-SA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التمثيل</a:t>
                      </a:r>
                      <a:endParaRPr lang="en-US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3909194"/>
                  </a:ext>
                </a:extLst>
              </a:tr>
              <a:tr h="1020960"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akkal Majalla" panose="02000000000000000000" pitchFamily="2" charset="-78"/>
                        <a:buNone/>
                        <a:tabLst/>
                        <a:defRPr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نعم، انا اريد</a:t>
                      </a:r>
                      <a:endParaRPr lang="en-US" sz="2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rtl="1"/>
                      <a:r>
                        <a:rPr lang="ar-SA" sz="2000" kern="12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لنحاول تمثيل معًا تمثيل القضية على اللوح. هل من متطوع؟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 rtl="1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2689161"/>
                  </a:ext>
                </a:extLst>
              </a:tr>
              <a:tr h="1165219">
                <a:tc>
                  <a:txBody>
                    <a:bodyPr/>
                    <a:lstStyle/>
                    <a:p>
                      <a:pPr marL="342900" indent="-342900" algn="r" rtl="1">
                        <a:buFontTx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رسم</a:t>
                      </a:r>
                    </a:p>
                    <a:p>
                      <a:pPr marL="342900" marR="0" indent="-3429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ar-SA" sz="20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يمكن بواسطة نص الا انه سيكون متفرع وطويل جدًا</a:t>
                      </a:r>
                      <a:endParaRPr lang="en-US" sz="2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rtl="1"/>
                      <a:r>
                        <a:rPr lang="ar-SA" sz="2000" kern="12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حسب رأيك ما هو التمثيل الملائم لهذه القضية؟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6859243"/>
                  </a:ext>
                </a:extLst>
              </a:tr>
              <a:tr h="2128107">
                <a:tc>
                  <a:txBody>
                    <a:bodyPr/>
                    <a:lstStyle/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يمثل</a:t>
                      </a: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نصف قطر الدائرة التالية لها</a:t>
                      </a:r>
                    </a:p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يمثل البعد بين مركز الدائرة الحالية والتالية</a:t>
                      </a:r>
                      <a:endParaRPr lang="ar-SA" sz="200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ماذا يمثل نصف قطر الدائرة البدائية؟</a:t>
                      </a:r>
                      <a:endParaRPr lang="en-US" sz="2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5162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1321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522653"/>
              </p:ext>
            </p:extLst>
          </p:nvPr>
        </p:nvGraphicFramePr>
        <p:xfrm>
          <a:off x="219075" y="93562"/>
          <a:ext cx="11753849" cy="6238999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655163">
                  <a:extLst>
                    <a:ext uri="{9D8B030D-6E8A-4147-A177-3AD203B41FA5}">
                      <a16:colId xmlns:a16="http://schemas.microsoft.com/office/drawing/2014/main" val="3531746352"/>
                    </a:ext>
                  </a:extLst>
                </a:gridCol>
                <a:gridCol w="3549343">
                  <a:extLst>
                    <a:ext uri="{9D8B030D-6E8A-4147-A177-3AD203B41FA5}">
                      <a16:colId xmlns:a16="http://schemas.microsoft.com/office/drawing/2014/main" val="3699088729"/>
                    </a:ext>
                  </a:extLst>
                </a:gridCol>
                <a:gridCol w="3549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1942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الإجابة المتوقعة من الطالب</a:t>
                      </a:r>
                      <a:endParaRPr lang="en-US" sz="2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السؤال</a:t>
                      </a:r>
                      <a:endParaRPr lang="en-US" sz="2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المرحلة</a:t>
                      </a:r>
                      <a:endParaRPr lang="en-US" sz="2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9850916"/>
                  </a:ext>
                </a:extLst>
              </a:tr>
              <a:tr h="2107965">
                <a:tc>
                  <a:txBody>
                    <a:bodyPr/>
                    <a:lstStyle/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تتقاطع الدائرتين في نقطتين</a:t>
                      </a:r>
                    </a:p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نصف قطر الدائرة الحالية يساوي نصف قطر الدائرة التالية</a:t>
                      </a:r>
                    </a:p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هي</a:t>
                      </a:r>
                      <a:r>
                        <a:rPr lang="ar-SA" sz="20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تشكل نفس الدائرة مع مقدار استدارة عند الرسم</a:t>
                      </a:r>
                      <a:endParaRPr lang="ar-SA" sz="20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0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ما علاقة الدائرة الحالية</a:t>
                      </a:r>
                      <a:r>
                        <a:rPr lang="ar-SA" sz="20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بالدائرة التالية؟</a:t>
                      </a:r>
                      <a:endParaRPr lang="en-US" sz="20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التمثيل</a:t>
                      </a:r>
                      <a:endParaRPr lang="en-US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3909194"/>
                  </a:ext>
                </a:extLst>
              </a:tr>
              <a:tr h="3519092">
                <a:tc>
                  <a:txBody>
                    <a:bodyPr/>
                    <a:lstStyle/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كلها متطابقة</a:t>
                      </a:r>
                    </a:p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كلها تتقاطع في نقطة واحدة نراها في المركز</a:t>
                      </a:r>
                    </a:p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الدوائر</a:t>
                      </a:r>
                      <a:r>
                        <a:rPr lang="ar-SA" sz="20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كلها ما هي الا تكرار للاولى مع مقدار استدارة بسيط.</a:t>
                      </a:r>
                      <a:endParaRPr lang="ar-SA" sz="2000" b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0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ما علاقة الدائرة الاولى بكل الدوائر؟</a:t>
                      </a:r>
                      <a:endParaRPr lang="en-US" sz="20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 rtl="1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2689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803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6754888"/>
              </p:ext>
            </p:extLst>
          </p:nvPr>
        </p:nvGraphicFramePr>
        <p:xfrm>
          <a:off x="133350" y="114300"/>
          <a:ext cx="11925300" cy="633717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723068">
                  <a:extLst>
                    <a:ext uri="{9D8B030D-6E8A-4147-A177-3AD203B41FA5}">
                      <a16:colId xmlns:a16="http://schemas.microsoft.com/office/drawing/2014/main" val="3531746352"/>
                    </a:ext>
                  </a:extLst>
                </a:gridCol>
                <a:gridCol w="3601116">
                  <a:extLst>
                    <a:ext uri="{9D8B030D-6E8A-4147-A177-3AD203B41FA5}">
                      <a16:colId xmlns:a16="http://schemas.microsoft.com/office/drawing/2014/main" val="3699088729"/>
                    </a:ext>
                  </a:extLst>
                </a:gridCol>
                <a:gridCol w="36011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1316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الإجابة المتوقعة من الطالب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السؤال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المرحلة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9850916"/>
                  </a:ext>
                </a:extLst>
              </a:tr>
              <a:tr h="1886641">
                <a:tc>
                  <a:txBody>
                    <a:bodyPr/>
                    <a:lstStyle/>
                    <a:p>
                      <a:pPr marL="342900" marR="0" lvl="0" indent="-34290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akkal Majalla" panose="02000000000000000000" pitchFamily="2" charset="-78"/>
                        <a:buChar char="-"/>
                        <a:tabLst/>
                        <a:defRPr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رسم</a:t>
                      </a:r>
                    </a:p>
                    <a:p>
                      <a:pPr marL="342900" marR="0" lvl="0" indent="-34290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akkal Majalla" panose="02000000000000000000" pitchFamily="2" charset="-78"/>
                        <a:buChar char="-"/>
                        <a:tabLst/>
                        <a:defRPr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نريد رسم دائرة دوائر متقاطعة</a:t>
                      </a:r>
                    </a:p>
                    <a:p>
                      <a:pPr marL="342900" marR="0" lvl="0" indent="-34290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akkal Majalla" panose="02000000000000000000" pitchFamily="2" charset="-78"/>
                        <a:buChar char="-"/>
                        <a:tabLst/>
                        <a:defRPr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نريد رسم دائرة دوائر متطابقة ومتقاطعة</a:t>
                      </a:r>
                    </a:p>
                    <a:p>
                      <a:pPr marL="342900" marR="0" lvl="0" indent="-34290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akkal Majalla" panose="02000000000000000000" pitchFamily="2" charset="-78"/>
                        <a:buChar char="-"/>
                        <a:tabLst/>
                        <a:defRPr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نريد رسم دوائر بحيث نبدأ بدائرة ونعود لنفس</a:t>
                      </a: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الدائرة بحيث نرسم عدد معين من الدوائر</a:t>
                      </a:r>
                      <a:endParaRPr lang="ar-SA" sz="2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342900" marR="0" lvl="0" indent="-34290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akkal Majalla" panose="02000000000000000000" pitchFamily="2" charset="-78"/>
                        <a:buChar char="-"/>
                        <a:tabLst/>
                        <a:defRPr/>
                      </a:pPr>
                      <a:endParaRPr lang="ar-SA" sz="2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rtl="1"/>
                      <a:r>
                        <a:rPr lang="ar-SA" sz="2000" kern="12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كيف يمكننا التعبير عن هذه القضية بصورة مشابهة لما ناقشناه قبل قليل؟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ar-SA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التجزئة</a:t>
                      </a:r>
                      <a:endParaRPr lang="en-US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3909194"/>
                  </a:ext>
                </a:extLst>
              </a:tr>
              <a:tr h="1266179">
                <a:tc>
                  <a:txBody>
                    <a:bodyPr/>
                    <a:lstStyle/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لا يمكن</a:t>
                      </a:r>
                    </a:p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يمكن ولكن نحن لا نعرف.</a:t>
                      </a:r>
                    </a:p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بواسطة انشاء لبنة الدائرة، كما تعلمنا سابقا ومحاولة </a:t>
                      </a:r>
                      <a:r>
                        <a:rPr lang="ar-AE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معرفة مقدار زاوية الاستدارة</a:t>
                      </a:r>
                      <a:endParaRPr lang="en-US" sz="2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342900" marR="0" lvl="0" indent="-34290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akkal Majalla" panose="02000000000000000000" pitchFamily="2" charset="-78"/>
                        <a:buChar char="-"/>
                        <a:tabLst/>
                        <a:defRPr/>
                      </a:pPr>
                      <a:endParaRPr lang="ar-SA" sz="2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كيف يمكننا أن نبسط رسم الاشكال الهندسية في برنامج سكراتش بحسب رأيكم؟</a:t>
                      </a:r>
                      <a:endParaRPr lang="en-US" sz="2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lvl="0" rtl="1"/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1718">
                <a:tc>
                  <a:txBody>
                    <a:bodyPr/>
                    <a:lstStyle/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رسم الدائرة البدائية بمقدار</a:t>
                      </a: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نصف قطر معين</a:t>
                      </a: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</a:p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تكرار</a:t>
                      </a: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رسم الدائرة البدائية مع استدارة </a:t>
                      </a:r>
                      <a:r>
                        <a:rPr lang="ar-AE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ثابتة</a:t>
                      </a: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بحيث نحافظ على الشروط اعلاه</a:t>
                      </a: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rtl="1"/>
                      <a:r>
                        <a:rPr lang="ar-SA" sz="2000" kern="12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ما هي الفكرة البسيطة التي تمكننا من حل القضية اعلاه؟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 rtl="1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2689161"/>
                  </a:ext>
                </a:extLst>
              </a:tr>
              <a:tr h="1094337">
                <a:tc>
                  <a:txBody>
                    <a:bodyPr/>
                    <a:lstStyle/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رسم دائرة.</a:t>
                      </a:r>
                    </a:p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رسم الدائرة مع</a:t>
                      </a: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استدارة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rtl="1"/>
                      <a:r>
                        <a:rPr lang="ar-SA" sz="2000" kern="12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ما الهدف الذي علينا تحقيقه من اجل أن نقوم بحل القضية؟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6859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2095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8650466"/>
              </p:ext>
            </p:extLst>
          </p:nvPr>
        </p:nvGraphicFramePr>
        <p:xfrm>
          <a:off x="171450" y="140758"/>
          <a:ext cx="11849100" cy="6590771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692888">
                  <a:extLst>
                    <a:ext uri="{9D8B030D-6E8A-4147-A177-3AD203B41FA5}">
                      <a16:colId xmlns:a16="http://schemas.microsoft.com/office/drawing/2014/main" val="3531746352"/>
                    </a:ext>
                  </a:extLst>
                </a:gridCol>
                <a:gridCol w="3578106">
                  <a:extLst>
                    <a:ext uri="{9D8B030D-6E8A-4147-A177-3AD203B41FA5}">
                      <a16:colId xmlns:a16="http://schemas.microsoft.com/office/drawing/2014/main" val="3699088729"/>
                    </a:ext>
                  </a:extLst>
                </a:gridCol>
                <a:gridCol w="3578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3387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الإجابة المتوقعة من الطالب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السؤال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المرحلة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9850916"/>
                  </a:ext>
                </a:extLst>
              </a:tr>
              <a:tr h="1816756">
                <a:tc>
                  <a:txBody>
                    <a:bodyPr/>
                    <a:lstStyle/>
                    <a:p>
                      <a:pPr marL="342900" marR="0" lvl="0" indent="-34290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akkal Majalla" panose="02000000000000000000" pitchFamily="2" charset="-78"/>
                        <a:buChar char="-"/>
                        <a:tabLst/>
                        <a:defRPr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نحتاج الى رسم دائرة بنصف</a:t>
                      </a: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قطر معين</a:t>
                      </a:r>
                    </a:p>
                    <a:p>
                      <a:pPr marL="342900" marR="0" lvl="0" indent="-34290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akkal Majalla" panose="02000000000000000000" pitchFamily="2" charset="-78"/>
                        <a:buChar char="-"/>
                        <a:tabLst/>
                        <a:defRPr/>
                      </a:pP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نحتاج لرسم دائرة وتكرارها</a:t>
                      </a:r>
                    </a:p>
                    <a:p>
                      <a:pPr marL="342900" marR="0" lvl="0" indent="-34290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akkal Majalla" panose="02000000000000000000" pitchFamily="2" charset="-78"/>
                        <a:buChar char="-"/>
                        <a:tabLst/>
                        <a:defRPr/>
                      </a:pP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تكرار رسم دائرة مع اضافة استدارة بعد الانتهاء من رسم كل دائرة واخرى</a:t>
                      </a:r>
                      <a:endParaRPr lang="ar-SA" sz="2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rtl="1"/>
                      <a:r>
                        <a:rPr lang="ar-SA" sz="2000" kern="12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ما الذي تبادر في ذهنك عندما قرأت نص القضية؟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ar-SA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التخطيط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3909194"/>
                  </a:ext>
                </a:extLst>
              </a:tr>
              <a:tr h="1131188">
                <a:tc>
                  <a:txBody>
                    <a:bodyPr/>
                    <a:lstStyle/>
                    <a:p>
                      <a:pPr marL="342900" marR="0" indent="-34290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akkal Majalla" panose="02000000000000000000" pitchFamily="2" charset="-78"/>
                        <a:buChar char="-"/>
                        <a:tabLst/>
                        <a:defRPr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نرسم دائرة واحدة</a:t>
                      </a: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ونكررها</a:t>
                      </a: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</a:p>
                    <a:p>
                      <a:pPr marL="342900" marR="0" indent="-34290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akkal Majalla" panose="02000000000000000000" pitchFamily="2" charset="-78"/>
                        <a:buChar char="-"/>
                        <a:tabLst/>
                        <a:defRPr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نرسم عدة</a:t>
                      </a: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دوائر متطابقة بمقدار استدارة معينة</a:t>
                      </a: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rtl="1"/>
                      <a:r>
                        <a:rPr lang="ar-SA" sz="2000" kern="12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ما هي الاستراتيجية/ الاستراتيجيات التي علينا اتباعها لنصل الى الحل؟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 rtl="1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2689161"/>
                  </a:ext>
                </a:extLst>
              </a:tr>
              <a:tr h="3081667"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 تحديد مقدار زاوية الاستدارة بالشكل التالي للوصول الى المطلوب:</a:t>
                      </a:r>
                    </a:p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akkal Majalla" panose="02000000000000000000" pitchFamily="2" charset="-78"/>
                        <a:buNone/>
                        <a:tabLst/>
                        <a:defRPr/>
                      </a:pPr>
                      <a:r>
                        <a:rPr lang="ar-AE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زاوية الاستدارة = 360 / عدد الدوائر</a:t>
                      </a:r>
                    </a:p>
                    <a:p>
                      <a:pPr marL="342900" marR="0" lvl="0" indent="-34290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akkal Majalla" panose="02000000000000000000" pitchFamily="2" charset="-78"/>
                        <a:buChar char="-"/>
                        <a:tabLst/>
                        <a:defRPr/>
                      </a:pP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نعتمد على الاستدارة لتكرار الدوائر بالشكل الصحيح للوصول للشكل المطلوب.</a:t>
                      </a:r>
                      <a:endParaRPr lang="ar-AE" sz="2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342900" marR="0" lvl="0" indent="-34290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akkal Majalla" panose="02000000000000000000" pitchFamily="2" charset="-78"/>
                        <a:buChar char="-"/>
                        <a:tabLst/>
                        <a:defRPr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أوامر برنامج سكراتش.</a:t>
                      </a:r>
                    </a:p>
                    <a:p>
                      <a:pPr marL="342900" marR="0" lvl="0" indent="-34290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akkal Majalla" panose="02000000000000000000" pitchFamily="2" charset="-78"/>
                        <a:buChar char="-"/>
                        <a:tabLst/>
                        <a:defRPr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على التكرار.</a:t>
                      </a:r>
                    </a:p>
                    <a:p>
                      <a:pPr marL="342900" marR="0" lvl="0" indent="-34290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akkal Majalla" panose="02000000000000000000" pitchFamily="2" charset="-78"/>
                        <a:buChar char="-"/>
                        <a:tabLst/>
                        <a:defRPr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على الاستدارة.</a:t>
                      </a:r>
                    </a:p>
                    <a:p>
                      <a:pPr marL="342900" marR="0" lvl="0" indent="-34290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akkal Majalla" panose="02000000000000000000" pitchFamily="2" charset="-78"/>
                        <a:buChar char="-"/>
                        <a:tabLst/>
                        <a:defRPr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نبني على لبنة لرسم الدائرة.</a:t>
                      </a:r>
                    </a:p>
                    <a:p>
                      <a:pPr marL="342900" marR="0" lvl="0" indent="-34290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akkal Majalla" panose="02000000000000000000" pitchFamily="2" charset="-78"/>
                        <a:buChar char="-"/>
                        <a:tabLst/>
                        <a:defRPr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نعتمد</a:t>
                      </a: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على تحديد معطيات مناسبة للدائرة البدائية مناسبة.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rtl="1"/>
                      <a:r>
                        <a:rPr lang="ar-SA" sz="2000" kern="12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على ماذا يجب الاعتماد للوصول الى الحل؟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6859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2095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9060126"/>
              </p:ext>
            </p:extLst>
          </p:nvPr>
        </p:nvGraphicFramePr>
        <p:xfrm>
          <a:off x="133349" y="190500"/>
          <a:ext cx="11925301" cy="63912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723067">
                  <a:extLst>
                    <a:ext uri="{9D8B030D-6E8A-4147-A177-3AD203B41FA5}">
                      <a16:colId xmlns:a16="http://schemas.microsoft.com/office/drawing/2014/main" val="3531746352"/>
                    </a:ext>
                  </a:extLst>
                </a:gridCol>
                <a:gridCol w="3601117">
                  <a:extLst>
                    <a:ext uri="{9D8B030D-6E8A-4147-A177-3AD203B41FA5}">
                      <a16:colId xmlns:a16="http://schemas.microsoft.com/office/drawing/2014/main" val="3699088729"/>
                    </a:ext>
                  </a:extLst>
                </a:gridCol>
                <a:gridCol w="3601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6214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الإجابة المتوقعة من الطالب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السؤال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المرحلة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9850916"/>
                  </a:ext>
                </a:extLst>
              </a:tr>
              <a:tr h="5565063">
                <a:tc>
                  <a:txBody>
                    <a:bodyPr/>
                    <a:lstStyle/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تحديد</a:t>
                      </a: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مكان الدائرة البدائية.</a:t>
                      </a:r>
                    </a:p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تحديد نصف قطر الدائرة.</a:t>
                      </a:r>
                    </a:p>
                    <a:p>
                      <a:pPr marL="342900" marR="0" indent="-3429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akkal Majalla" panose="02000000000000000000" pitchFamily="2" charset="-78"/>
                        <a:buChar char="-"/>
                        <a:tabLst/>
                        <a:defRPr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معرفة مقدار زاوية الاستدارة.</a:t>
                      </a:r>
                      <a:endParaRPr lang="ar-AE" sz="2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342900" marR="0" indent="-3429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akkal Majalla" panose="02000000000000000000" pitchFamily="2" charset="-78"/>
                        <a:buChar char="-"/>
                        <a:tabLst/>
                        <a:defRPr/>
                      </a:pPr>
                      <a:r>
                        <a:rPr lang="ar-AE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كيفية تفعيل زاوية الاستدارة بشكل صحيح في بيئة سكراتش.</a:t>
                      </a:r>
                      <a:endParaRPr lang="ar-SA" sz="2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342900" indent="-342900" algn="r" rtl="1">
                        <a:buFont typeface="Sakkal Majalla" panose="02000000000000000000" pitchFamily="2" charset="-78"/>
                        <a:buChar char="-"/>
                      </a:pPr>
                      <a:endParaRPr lang="en-US" sz="2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rtl="1"/>
                      <a:r>
                        <a:rPr lang="ar-SA" sz="2000" kern="12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ما هي الصعوبات الي تعتقدون انها من الممكن أن تعيق تقدمكم نحو الحل الصحيح؟</a:t>
                      </a:r>
                      <a:endParaRPr lang="ar-SA" sz="200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التخطيط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3909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6106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8457422"/>
              </p:ext>
            </p:extLst>
          </p:nvPr>
        </p:nvGraphicFramePr>
        <p:xfrm>
          <a:off x="152399" y="232013"/>
          <a:ext cx="11849101" cy="6383781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692887">
                  <a:extLst>
                    <a:ext uri="{9D8B030D-6E8A-4147-A177-3AD203B41FA5}">
                      <a16:colId xmlns:a16="http://schemas.microsoft.com/office/drawing/2014/main" val="3531746352"/>
                    </a:ext>
                  </a:extLst>
                </a:gridCol>
                <a:gridCol w="3578107">
                  <a:extLst>
                    <a:ext uri="{9D8B030D-6E8A-4147-A177-3AD203B41FA5}">
                      <a16:colId xmlns:a16="http://schemas.microsoft.com/office/drawing/2014/main" val="3699088729"/>
                    </a:ext>
                  </a:extLst>
                </a:gridCol>
                <a:gridCol w="3578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2668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الإجابة المتوقعة من الطالب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السؤال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المرحلة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9850916"/>
                  </a:ext>
                </a:extLst>
              </a:tr>
              <a:tr h="1488329">
                <a:tc>
                  <a:txBody>
                    <a:bodyPr/>
                    <a:lstStyle/>
                    <a:p>
                      <a:pPr marL="285750" indent="-285750" algn="r" rtl="1">
                        <a:buFontTx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نعم اتبعها.</a:t>
                      </a:r>
                    </a:p>
                    <a:p>
                      <a:pPr marL="285750" indent="-285750" algn="r" rtl="1">
                        <a:buFontTx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نعم اتبعها لكنني غير متأكد</a:t>
                      </a: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من انني في الاتجاه الصحيح.</a:t>
                      </a:r>
                    </a:p>
                    <a:p>
                      <a:pPr marL="285750" indent="-285750" algn="r" rtl="1">
                        <a:buFontTx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لم انجح في ذلك البداية، لكن ارشادات</a:t>
                      </a: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المعلمة ساعدتني.</a:t>
                      </a:r>
                      <a:endParaRPr lang="ar-SA" sz="2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SA" sz="2000" kern="12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هل أنا أتبع تسلسل خطوات الخوارزم التي حددتها مسبقًا؟</a:t>
                      </a:r>
                    </a:p>
                    <a:p>
                      <a:pPr lvl="0" rtl="1"/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ar-SA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المراقبة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3909194"/>
                  </a:ext>
                </a:extLst>
              </a:tr>
              <a:tr h="1603498">
                <a:tc>
                  <a:txBody>
                    <a:bodyPr/>
                    <a:lstStyle/>
                    <a:p>
                      <a:pPr marL="285750" indent="-285750" algn="r" rtl="1">
                        <a:buFontTx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نعم لقد حقق بعض</a:t>
                      </a: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الاهداف.</a:t>
                      </a:r>
                    </a:p>
                    <a:p>
                      <a:pPr marL="285750" indent="-285750" algn="r" rtl="1">
                        <a:buFontTx/>
                        <a:buChar char="-"/>
                      </a:pP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لا لم احقق أي هدف.</a:t>
                      </a:r>
                    </a:p>
                    <a:p>
                      <a:pPr marL="285750" indent="-285750" algn="r" rtl="1">
                        <a:buFontTx/>
                        <a:buChar char="-"/>
                      </a:pP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نعم حققت لكن بمساعدة المعلمة.</a:t>
                      </a:r>
                    </a:p>
                    <a:p>
                      <a:pPr marL="285750" indent="-285750" algn="r" rtl="1">
                        <a:buFontTx/>
                        <a:buChar char="-"/>
                      </a:pP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نعم حققت لكن بتعاون مع زملائي</a:t>
                      </a:r>
                      <a:endParaRPr lang="ar-SA" sz="2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kern="12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هل هناك هدف ثانوي من تلك الاهداف التي تم تجزئتها من الهدف الرئيسي بحيث تم تحقيقه بشكل ناجح؟</a:t>
                      </a:r>
                    </a:p>
                    <a:p>
                      <a:pPr lvl="0" rtl="1"/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 rtl="1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2689161"/>
                  </a:ext>
                </a:extLst>
              </a:tr>
              <a:tr h="2609286">
                <a:tc>
                  <a:txBody>
                    <a:bodyPr/>
                    <a:lstStyle/>
                    <a:p>
                      <a:pPr marL="285750" indent="-285750" algn="r" rtl="1">
                        <a:buFontTx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من الممكن ان اقارن الحل مع حل</a:t>
                      </a: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زملائي </a:t>
                      </a:r>
                    </a:p>
                    <a:p>
                      <a:pPr marL="285750" indent="-285750" algn="r" rtl="1">
                        <a:buFontTx/>
                        <a:buChar char="-"/>
                      </a:pP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استشير المعلمة.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kern="12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متى انتقل للخطوة التالية وأتأكد بأن الخطوة الحالية قد تمت بنجاح؟</a:t>
                      </a:r>
                    </a:p>
                    <a:p>
                      <a:pPr lvl="0" rtl="1"/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6859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137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592143"/>
              </p:ext>
            </p:extLst>
          </p:nvPr>
        </p:nvGraphicFramePr>
        <p:xfrm>
          <a:off x="152399" y="232013"/>
          <a:ext cx="11849101" cy="6383781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692887">
                  <a:extLst>
                    <a:ext uri="{9D8B030D-6E8A-4147-A177-3AD203B41FA5}">
                      <a16:colId xmlns:a16="http://schemas.microsoft.com/office/drawing/2014/main" val="3531746352"/>
                    </a:ext>
                  </a:extLst>
                </a:gridCol>
                <a:gridCol w="3578107">
                  <a:extLst>
                    <a:ext uri="{9D8B030D-6E8A-4147-A177-3AD203B41FA5}">
                      <a16:colId xmlns:a16="http://schemas.microsoft.com/office/drawing/2014/main" val="3699088729"/>
                    </a:ext>
                  </a:extLst>
                </a:gridCol>
                <a:gridCol w="3578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2668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الإجابة المتوقعة من الطالب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السؤال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المرحلة</a:t>
                      </a:r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9850916"/>
                  </a:ext>
                </a:extLst>
              </a:tr>
              <a:tr h="1488329">
                <a:tc>
                  <a:txBody>
                    <a:bodyPr/>
                    <a:lstStyle/>
                    <a:p>
                      <a:pPr marL="285750" indent="-285750" algn="r" rtl="1">
                        <a:buFontTx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نعم وذلك</a:t>
                      </a: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لأن المعلمة راقبت الحل.</a:t>
                      </a:r>
                    </a:p>
                    <a:p>
                      <a:pPr marL="285750" indent="-285750" algn="r" rtl="1">
                        <a:buFontTx/>
                        <a:buChar char="-"/>
                      </a:pP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نعم ولكن سنرى في نهاية العمل.</a:t>
                      </a:r>
                    </a:p>
                    <a:p>
                      <a:pPr marL="285750" indent="-285750" algn="r" rtl="1">
                        <a:buFontTx/>
                        <a:buChar char="-"/>
                      </a:pP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لا اعتقد ذلك.</a:t>
                      </a:r>
                    </a:p>
                    <a:p>
                      <a:pPr marL="285750" indent="-285750" algn="r" rtl="1">
                        <a:buFontTx/>
                        <a:buChar char="-"/>
                      </a:pP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نعم لأننا جسدنا الخطوات معًا.</a:t>
                      </a:r>
                      <a:endParaRPr lang="ar-SA" sz="2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kern="12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هل خطة العمل التي دونّاها تقودنا الى تحقيق الهدف؟</a:t>
                      </a:r>
                    </a:p>
                    <a:p>
                      <a:pPr lvl="0" rtl="1"/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ar-SA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المراقبة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3909194"/>
                  </a:ext>
                </a:extLst>
              </a:tr>
              <a:tr h="1603498">
                <a:tc>
                  <a:txBody>
                    <a:bodyPr/>
                    <a:lstStyle/>
                    <a:p>
                      <a:pPr marL="285750" indent="-285750" algn="r" rtl="1">
                        <a:buFontTx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نعم صحيحة.</a:t>
                      </a:r>
                    </a:p>
                    <a:p>
                      <a:pPr marL="285750" indent="-285750" algn="r" rtl="1">
                        <a:buFontTx/>
                        <a:buChar char="-"/>
                      </a:pPr>
                      <a:r>
                        <a:rPr lang="ar-SA" sz="2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نعم لأننا</a:t>
                      </a: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نقارن النتيجة معا ونسأل المعلمة عند الحاجة.</a:t>
                      </a:r>
                      <a:endParaRPr lang="ar-SA" sz="2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kern="12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هل هذه النتيجة التي احصل عليها بعد تنفيذ الخطوات صحيحة؟ كيف أتأكد من ذلك؟</a:t>
                      </a:r>
                    </a:p>
                    <a:p>
                      <a:pPr lvl="0" rtl="1"/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 rtl="1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2689161"/>
                  </a:ext>
                </a:extLst>
              </a:tr>
              <a:tr h="2609286">
                <a:tc>
                  <a:txBody>
                    <a:bodyPr/>
                    <a:lstStyle/>
                    <a:p>
                      <a:pPr marL="285750" indent="-285750" algn="r" rtl="1">
                        <a:buFontTx/>
                        <a:buChar char="-"/>
                      </a:pP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استشير زملائي.</a:t>
                      </a:r>
                    </a:p>
                    <a:p>
                      <a:pPr marL="285750" indent="-285750" algn="r" rtl="1">
                        <a:buFontTx/>
                        <a:buChar char="-"/>
                      </a:pP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اتوجه للمعلمة.</a:t>
                      </a:r>
                    </a:p>
                    <a:p>
                      <a:pPr marL="285750" indent="-285750" algn="r" rtl="1">
                        <a:buFontTx/>
                        <a:buChar char="-"/>
                      </a:pPr>
                      <a:r>
                        <a:rPr lang="ar-SA" sz="200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اراقب خطوات العمل مرة اخرى واحاول استبدال بعض الخطوات بخطوات اخرى لعلي اجد الحل الصحيح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SA" sz="2000" kern="12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ماذا علي ان افعل لتجاوز هذه العقبة التي اواجهها؟</a:t>
                      </a:r>
                    </a:p>
                    <a:p>
                      <a:pPr lvl="0" rtl="1"/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6859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587913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742</TotalTime>
  <Words>925</Words>
  <Application>Microsoft Office PowerPoint</Application>
  <PresentationFormat>מסך רחב</PresentationFormat>
  <Paragraphs>166</Paragraphs>
  <Slides>11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5" baseType="lpstr">
      <vt:lpstr>Arial</vt:lpstr>
      <vt:lpstr>Calibri</vt:lpstr>
      <vt:lpstr>Sakkal Majalla</vt:lpstr>
      <vt:lpstr>ערכת נושא Office</vt:lpstr>
      <vt:lpstr>نعرض أمامكم الأن الاجابات المتوقعة للأسئلة المطروحة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نعرض أمامكم الأن الاجابات المتوقعة للأسئلة المطروحة</dc:title>
  <dc:creator>Academy Lab207 Autologin</dc:creator>
  <cp:lastModifiedBy>אלאא גרה</cp:lastModifiedBy>
  <cp:revision>74</cp:revision>
  <dcterms:created xsi:type="dcterms:W3CDTF">2019-05-11T08:00:06Z</dcterms:created>
  <dcterms:modified xsi:type="dcterms:W3CDTF">2019-06-26T12:33:15Z</dcterms:modified>
</cp:coreProperties>
</file>